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73" r:id="rId7"/>
    <p:sldId id="260" r:id="rId8"/>
    <p:sldId id="261" r:id="rId9"/>
    <p:sldId id="262" r:id="rId10"/>
    <p:sldId id="263" r:id="rId11"/>
    <p:sldId id="264" r:id="rId12"/>
    <p:sldId id="265" r:id="rId13"/>
    <p:sldId id="270" r:id="rId14"/>
    <p:sldId id="271" r:id="rId15"/>
    <p:sldId id="269" r:id="rId16"/>
    <p:sldId id="267" r:id="rId17"/>
    <p:sldId id="26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25D-DC20-4FC0-90E2-FF89656EA8BF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4249-2BB5-47CE-A1EB-17BE6F7D5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25D-DC20-4FC0-90E2-FF89656EA8BF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4249-2BB5-47CE-A1EB-17BE6F7D5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25D-DC20-4FC0-90E2-FF89656EA8BF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4249-2BB5-47CE-A1EB-17BE6F7D5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25D-DC20-4FC0-90E2-FF89656EA8BF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4249-2BB5-47CE-A1EB-17BE6F7D5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25D-DC20-4FC0-90E2-FF89656EA8BF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4249-2BB5-47CE-A1EB-17BE6F7D5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25D-DC20-4FC0-90E2-FF89656EA8BF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4249-2BB5-47CE-A1EB-17BE6F7D5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25D-DC20-4FC0-90E2-FF89656EA8BF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4249-2BB5-47CE-A1EB-17BE6F7D5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25D-DC20-4FC0-90E2-FF89656EA8BF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4249-2BB5-47CE-A1EB-17BE6F7D5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25D-DC20-4FC0-90E2-FF89656EA8BF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4249-2BB5-47CE-A1EB-17BE6F7D5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25D-DC20-4FC0-90E2-FF89656EA8BF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4249-2BB5-47CE-A1EB-17BE6F7D5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25D-DC20-4FC0-90E2-FF89656EA8BF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34249-2BB5-47CE-A1EB-17BE6F7D5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6E25D-DC20-4FC0-90E2-FF89656EA8BF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34249-2BB5-47CE-A1EB-17BE6F7D5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r>
              <a:rPr lang="ru-RU" dirty="0"/>
              <a:t>Отравления угарным газом: симптомы, степени тяжести, первая помощь, профилактика.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err="1" smtClean="0"/>
              <a:t>Атипичные</a:t>
            </a:r>
            <a:r>
              <a:rPr lang="ru-RU" b="1" dirty="0" smtClean="0"/>
              <a:t> формы острой интоксикации СО.</a:t>
            </a:r>
            <a:endParaRPr lang="ru-RU" dirty="0" smtClean="0"/>
          </a:p>
          <a:p>
            <a:r>
              <a:rPr lang="ru-RU" b="1" u="sng" dirty="0" err="1" smtClean="0"/>
              <a:t>Синкопальная</a:t>
            </a:r>
            <a:r>
              <a:rPr lang="ru-RU" b="1" u="sng" dirty="0" smtClean="0"/>
              <a:t> форма</a:t>
            </a:r>
            <a:r>
              <a:rPr lang="ru-RU" dirty="0" smtClean="0"/>
              <a:t> (составляет 10-20% всех случаев отравления, развивается у лиц с нарушенными механизма­ми регуляции гемодинамики). При этом наблюдается резкое снижение АД. Слизистые оболочки и кожные покровы становятся бледными («белая асфиксия», приобретают серо-пепельный цвет). Сознание утрачивается. </a:t>
            </a:r>
            <a:r>
              <a:rPr lang="ru-RU" dirty="0" err="1" smtClean="0"/>
              <a:t>Коллаптоидное</a:t>
            </a:r>
            <a:r>
              <a:rPr lang="ru-RU" dirty="0" smtClean="0"/>
              <a:t> состояние может продолжаться несколько часов. Возможен смертельный исход от паралича дыхательного центра.</a:t>
            </a:r>
          </a:p>
          <a:p>
            <a:r>
              <a:rPr lang="ru-RU" b="1" u="sng" dirty="0" err="1" smtClean="0"/>
              <a:t>Эйфорическая</a:t>
            </a:r>
            <a:r>
              <a:rPr lang="ru-RU" b="1" u="sng" dirty="0" smtClean="0"/>
              <a:t> форма</a:t>
            </a:r>
            <a:r>
              <a:rPr lang="ru-RU" dirty="0" smtClean="0"/>
              <a:t> возникает при длительном воздействии СО в относительно невысоких концентрациях. Пострадавшие возбуждены и могут совершать немотивированные поступки. В дальнейшем утрачивается сознание, появляется расстройство дыхания и сердечной деятельности.</a:t>
            </a:r>
          </a:p>
          <a:p>
            <a:r>
              <a:rPr lang="ru-RU" b="1" dirty="0" smtClean="0"/>
              <a:t>К осложнениям острой интоксикации </a:t>
            </a:r>
            <a:r>
              <a:rPr lang="ru-RU" dirty="0" smtClean="0"/>
              <a:t>относятся деструктивные процессы в ткани мозга, приводящие к формированию стойких наруше­ний функций центральной и периферической нервной системы.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Антидотная</a:t>
            </a:r>
            <a:r>
              <a:rPr lang="ru-RU" b="1" dirty="0" smtClean="0"/>
              <a:t> и симптоматическая терапия при отравлениях СО</a:t>
            </a:r>
          </a:p>
          <a:p>
            <a:r>
              <a:rPr lang="ru-RU" dirty="0" smtClean="0"/>
              <a:t>В атмосфере, заражённой угарным газом, необходимо применять фильтрующий противогаз с </a:t>
            </a:r>
            <a:r>
              <a:rPr lang="ru-RU" dirty="0" err="1" smtClean="0"/>
              <a:t>гопкалитовым</a:t>
            </a:r>
            <a:r>
              <a:rPr lang="ru-RU" dirty="0" smtClean="0"/>
              <a:t> патроном либо изолирующий противогаз.</a:t>
            </a:r>
            <a:endParaRPr lang="en-US" dirty="0" smtClean="0"/>
          </a:p>
          <a:p>
            <a:r>
              <a:rPr lang="ru-RU" dirty="0" smtClean="0"/>
              <a:t> Сразу после удаления пораженного из зараженной атмосферы начинается процесс спонтанного выведения СО из организма, постепенно восстанавливаются свойства гемоглобина и тканевых ферментов.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/>
              <a:t>Специфическими противоядиями при отравлении СО</a:t>
            </a:r>
            <a:r>
              <a:rPr lang="ru-RU" sz="2000" dirty="0" smtClean="0"/>
              <a:t> являются: </a:t>
            </a:r>
            <a:r>
              <a:rPr lang="ru-RU" sz="2000" b="1" dirty="0" smtClean="0"/>
              <a:t>кислород и </a:t>
            </a:r>
            <a:r>
              <a:rPr lang="ru-RU" sz="2000" b="1" dirty="0" err="1" smtClean="0"/>
              <a:t>ацизол</a:t>
            </a:r>
            <a:r>
              <a:rPr lang="ru-RU" sz="2000" b="1" dirty="0" smtClean="0"/>
              <a:t>.</a:t>
            </a:r>
            <a:endParaRPr lang="ru-RU" sz="2000" dirty="0" smtClean="0"/>
          </a:p>
          <a:p>
            <a:r>
              <a:rPr lang="ru-RU" sz="2000" b="1" dirty="0" smtClean="0"/>
              <a:t>Кислород. </a:t>
            </a:r>
            <a:r>
              <a:rPr lang="ru-RU" sz="2000" dirty="0" smtClean="0"/>
              <a:t>Увеличение парциального давления кислорода во вдыхаемой смеси (вдыхание чистого кислорода) способствует ускорению диссоциации образовавшегося карбоксигемоглобина и усиленному выведению яда из организма отравленного (скорость элиминации возрастает в 3-4 раза). Ингаляция О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 под повышенным давлением (0,5-2 атмосферы) также способствует устранению явлений кислородного голодания, нормализации энергетического обмена.</a:t>
            </a:r>
          </a:p>
          <a:p>
            <a:r>
              <a:rPr lang="ru-RU" sz="2000" dirty="0" smtClean="0"/>
              <a:t>Ингаляцию кислорода (или </a:t>
            </a:r>
            <a:r>
              <a:rPr lang="ru-RU" sz="2000" dirty="0" err="1" smtClean="0"/>
              <a:t>кислородо-воздушных</a:t>
            </a:r>
            <a:r>
              <a:rPr lang="ru-RU" sz="2000" dirty="0" smtClean="0"/>
              <a:t> смесей) с помощью имеющихся на снабжении технических средств (кислородные ингаляторы) следует начинать как можно раньше. В первые минуты рекомендуют вдыхать 100% кислород, затем в течение 1-3 ч — 80-90% </a:t>
            </a:r>
            <a:r>
              <a:rPr lang="ru-RU" sz="2000" dirty="0" err="1" smtClean="0"/>
              <a:t>кислородо-воздушную</a:t>
            </a:r>
            <a:r>
              <a:rPr lang="ru-RU" sz="2000" dirty="0" smtClean="0"/>
              <a:t> смесь, затем - 40-50% смесь кислорода с воздухом. Продолжительность мероприятия определяется степенью тяжести пострадавшего.</a:t>
            </a:r>
          </a:p>
          <a:p>
            <a:r>
              <a:rPr lang="ru-RU" sz="2000" dirty="0" smtClean="0"/>
              <a:t>Бессознательное состояние, признаки ишемии миокарда, уровень </a:t>
            </a:r>
            <a:r>
              <a:rPr lang="ru-RU" sz="2000" dirty="0" err="1" smtClean="0"/>
              <a:t>карбооксигемоглобина</a:t>
            </a:r>
            <a:r>
              <a:rPr lang="ru-RU" sz="2000" dirty="0" smtClean="0"/>
              <a:t> в крови выше 60%, дыхательная недостаточность - показания к проведению гипербарической </a:t>
            </a:r>
            <a:r>
              <a:rPr lang="ru-RU" sz="2000" dirty="0" err="1" smtClean="0"/>
              <a:t>оксигенации</a:t>
            </a:r>
            <a:r>
              <a:rPr lang="ru-RU" sz="2000" dirty="0" smtClean="0"/>
              <a:t> (при наличии технических средств).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/>
          <a:lstStyle/>
          <a:p>
            <a:r>
              <a:rPr lang="ru-RU" dirty="0" smtClean="0"/>
              <a:t>продолжение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70000" lnSpcReduction="20000"/>
          </a:bodyPr>
          <a:lstStyle/>
          <a:p>
            <a:endParaRPr lang="ru-RU" b="1" dirty="0" smtClean="0"/>
          </a:p>
          <a:p>
            <a:r>
              <a:rPr lang="ru-RU" b="1" dirty="0" err="1" smtClean="0"/>
              <a:t>Ацизол</a:t>
            </a:r>
            <a:r>
              <a:rPr lang="ru-RU" b="1" dirty="0" smtClean="0"/>
              <a:t> -</a:t>
            </a:r>
            <a:r>
              <a:rPr lang="ru-RU" dirty="0" smtClean="0"/>
              <a:t> быстродействующее лекарственное средство, которое способствует:</a:t>
            </a:r>
          </a:p>
          <a:p>
            <a:r>
              <a:rPr lang="ru-RU" dirty="0" smtClean="0"/>
              <a:t> Блокировки образования карбоксигемоглобина. Это вещество, которое блокирует способность крови к переносу кислорода по организму; </a:t>
            </a:r>
          </a:p>
          <a:p>
            <a:r>
              <a:rPr lang="ru-RU" dirty="0" smtClean="0"/>
              <a:t>Очищению организма от отравляющего вещества – угарного газа.</a:t>
            </a:r>
          </a:p>
          <a:p>
            <a:r>
              <a:rPr lang="ru-RU" dirty="0" smtClean="0"/>
              <a:t> Антидот при отравлении продуктами горения необходимо вводить как можно раньше, это поможет избежать опасных осложнений. </a:t>
            </a:r>
          </a:p>
          <a:p>
            <a:r>
              <a:rPr lang="ru-RU" dirty="0" smtClean="0"/>
              <a:t>Препарат применяют в/м в форме 6% </a:t>
            </a:r>
            <a:r>
              <a:rPr lang="ru-RU" dirty="0" err="1" smtClean="0"/>
              <a:t>р-ра</a:t>
            </a:r>
            <a:r>
              <a:rPr lang="ru-RU" dirty="0" smtClean="0"/>
              <a:t> на 0,5% </a:t>
            </a:r>
            <a:r>
              <a:rPr lang="ru-RU" dirty="0" err="1" smtClean="0"/>
              <a:t>р-ре</a:t>
            </a:r>
            <a:r>
              <a:rPr lang="ru-RU" dirty="0" smtClean="0"/>
              <a:t> новокаина в объеме 1,0 мл/чел. Допускается повторное введение </a:t>
            </a:r>
            <a:r>
              <a:rPr lang="ru-RU" dirty="0" err="1" smtClean="0"/>
              <a:t>ацизола</a:t>
            </a:r>
            <a:r>
              <a:rPr lang="ru-RU" dirty="0" smtClean="0"/>
              <a:t> в той же дозе не ранее чем через 1 ч после первой инъекции. </a:t>
            </a:r>
          </a:p>
          <a:p>
            <a:r>
              <a:rPr lang="ru-RU" b="1" dirty="0" smtClean="0"/>
              <a:t>Симптоматические средства. </a:t>
            </a:r>
            <a:r>
              <a:rPr lang="ru-RU" dirty="0" smtClean="0"/>
              <a:t>При легкой и средней степени тяжести: ингаляция кислорода; средства, возбуждающие дыхание и сердечную деятельность: кордиамин - 1 мл (</a:t>
            </a:r>
            <a:r>
              <a:rPr lang="ru-RU" dirty="0" err="1" smtClean="0"/>
              <a:t>п</a:t>
            </a:r>
            <a:r>
              <a:rPr lang="ru-RU" dirty="0" smtClean="0"/>
              <a:t>/к), кофеин 10%р-р - 1-2</a:t>
            </a:r>
            <a:r>
              <a:rPr lang="ru-RU" i="1" dirty="0" smtClean="0"/>
              <a:t> </a:t>
            </a:r>
            <a:r>
              <a:rPr lang="ru-RU" dirty="0" smtClean="0"/>
              <a:t>мл (</a:t>
            </a:r>
            <a:r>
              <a:rPr lang="ru-RU" dirty="0" err="1" smtClean="0"/>
              <a:t>п</a:t>
            </a:r>
            <a:r>
              <a:rPr lang="ru-RU" dirty="0" smtClean="0"/>
              <a:t>/к), вдыхание паров нашатырного спирта.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Применение таких средств у </a:t>
            </a:r>
            <a:r>
              <a:rPr lang="ru-RU" b="1" dirty="0" err="1" smtClean="0"/>
              <a:t>тяжелопораженных</a:t>
            </a:r>
            <a:r>
              <a:rPr lang="ru-RU" b="1" dirty="0" smtClean="0"/>
              <a:t> без одновременно проводимой </a:t>
            </a:r>
            <a:r>
              <a:rPr lang="ru-RU" b="1" dirty="0" err="1" smtClean="0"/>
              <a:t>кислородотерапии</a:t>
            </a:r>
            <a:r>
              <a:rPr lang="ru-RU" b="1" dirty="0" smtClean="0"/>
              <a:t> – противопоказано.</a:t>
            </a:r>
            <a:endParaRPr lang="ru-RU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Группы пациентов, которые подлежат обязательной госпитализации в стационар: </a:t>
            </a:r>
          </a:p>
          <a:p>
            <a:r>
              <a:rPr lang="ru-RU" dirty="0" smtClean="0"/>
              <a:t>Пациенты, у которых была потеря сознания, даже на короткое время;</a:t>
            </a:r>
          </a:p>
          <a:p>
            <a:r>
              <a:rPr lang="ru-RU" dirty="0" smtClean="0"/>
              <a:t> Гипотермия, то есть температура тела у человека ниже нормы (36,6 градусов); </a:t>
            </a:r>
          </a:p>
          <a:p>
            <a:r>
              <a:rPr lang="ru-RU" dirty="0" smtClean="0"/>
              <a:t>Наличие таких тревожных симптомов, как галлюцинации, бред, нарушение координации и двигательной активности; </a:t>
            </a:r>
          </a:p>
          <a:p>
            <a:r>
              <a:rPr lang="ru-RU" dirty="0" smtClean="0"/>
              <a:t>Пациенты, у которых регистрировалась клиническая смерть (остановка дыхания и сердца); </a:t>
            </a:r>
          </a:p>
          <a:p>
            <a:r>
              <a:rPr lang="ru-RU" dirty="0" smtClean="0"/>
              <a:t>Дети и беременные женщины в любом состоянии; </a:t>
            </a:r>
          </a:p>
          <a:p>
            <a:r>
              <a:rPr lang="ru-RU" dirty="0" smtClean="0"/>
              <a:t>Люди, страдающие </a:t>
            </a:r>
            <a:r>
              <a:rPr lang="ru-RU" dirty="0" err="1" smtClean="0"/>
              <a:t>сердечно-сосудистыми</a:t>
            </a:r>
            <a:r>
              <a:rPr lang="ru-RU" dirty="0" smtClean="0"/>
              <a:t> заболеваниями. |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964488" cy="68580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Отравление не проходит бесследно и даже при легкой интоксикации наблюдаются определенные последствия. </a:t>
            </a:r>
          </a:p>
          <a:p>
            <a:r>
              <a:rPr lang="ru-RU" b="1" dirty="0" smtClean="0"/>
              <a:t>Осложнения, которые могут возникнуть при легкой и средней тяжести интоксикации: </a:t>
            </a:r>
          </a:p>
          <a:p>
            <a:r>
              <a:rPr lang="ru-RU" dirty="0" smtClean="0"/>
              <a:t>Хронические головные боли и </a:t>
            </a:r>
            <a:r>
              <a:rPr lang="ru-RU" dirty="0" err="1" smtClean="0"/>
              <a:t>метеочувствительность</a:t>
            </a:r>
            <a:r>
              <a:rPr lang="ru-RU" dirty="0" smtClean="0"/>
              <a:t>, то есть у человека наблюдается ухудшение самочувствие в связи с изменениями погоды;</a:t>
            </a:r>
          </a:p>
          <a:p>
            <a:r>
              <a:rPr lang="ru-RU" dirty="0" smtClean="0"/>
              <a:t> Частые головокружения; </a:t>
            </a:r>
          </a:p>
          <a:p>
            <a:r>
              <a:rPr lang="ru-RU" dirty="0" smtClean="0"/>
              <a:t>Снижение когнитивных способностей. То есть ухудшается память, внимание, восприятие новой информации; Ухудшение со стороны зрения;</a:t>
            </a:r>
          </a:p>
          <a:p>
            <a:r>
              <a:rPr lang="ru-RU" dirty="0" smtClean="0"/>
              <a:t> Эмоциональная нестабильность (частые вспышки гнева, злости, которые сменяются апатией). |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Осложнения, которые возникают при тяжелой интоксикации:</a:t>
            </a:r>
          </a:p>
          <a:p>
            <a:r>
              <a:rPr lang="ru-RU" dirty="0" smtClean="0"/>
              <a:t> Кровоизлияния в головном мозге; </a:t>
            </a:r>
          </a:p>
          <a:p>
            <a:r>
              <a:rPr lang="ru-RU" dirty="0" smtClean="0"/>
              <a:t>Отек тканей головного мозга;</a:t>
            </a:r>
          </a:p>
          <a:p>
            <a:r>
              <a:rPr lang="ru-RU" dirty="0" smtClean="0"/>
              <a:t> Острый инфаркт миокарда на фоне гипоксии; Воспаление дыхательных путей (тяжелый бронхит, пневмония); </a:t>
            </a:r>
          </a:p>
          <a:p>
            <a:r>
              <a:rPr lang="ru-RU" dirty="0" smtClean="0"/>
              <a:t>Кома – самое тяжелое последствие отравление, которое может закончиться смертью пациента. |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Профилактика отравления угарным газом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Как обнаружить угарный газ в помещении </a:t>
            </a:r>
            <a:r>
              <a:rPr lang="ru-RU" dirty="0" err="1" smtClean="0"/>
              <a:t>монооксидом</a:t>
            </a:r>
            <a:r>
              <a:rPr lang="ru-RU" dirty="0" smtClean="0"/>
              <a:t> углерода без специальных приборов обнаружить в помещении не возможно, так как он не имеет ни вкуса, ни запаха, ни цвета. </a:t>
            </a:r>
          </a:p>
          <a:p>
            <a:r>
              <a:rPr lang="ru-RU" dirty="0" smtClean="0"/>
              <a:t>Насторожиться следует при ощущении запаха дыма (даже еле уловимого) и ухудшении самочувствия без видимых причин (тошнота, рвота, слабость). </a:t>
            </a:r>
          </a:p>
          <a:p>
            <a:r>
              <a:rPr lang="ru-RU" dirty="0" smtClean="0"/>
              <a:t>Для определения угарного газа в воздухе используются газоанализаторы. </a:t>
            </a:r>
          </a:p>
          <a:p>
            <a:r>
              <a:rPr lang="ru-RU" dirty="0" smtClean="0"/>
              <a:t>Которые можно приобрести в специализированных магазинах. Однако чаще всего их устанавливают на производстве или в частных домах с печным отоплением. </a:t>
            </a:r>
          </a:p>
          <a:p>
            <a:r>
              <a:rPr lang="ru-RU" b="1" dirty="0" smtClean="0"/>
              <a:t>В связи с трудностью его обнаружения рекомендует соблюдать все меры предосторожности, а именно: </a:t>
            </a:r>
          </a:p>
          <a:p>
            <a:r>
              <a:rPr lang="ru-RU" dirty="0" smtClean="0"/>
              <a:t>Содержать вентиляцию в надлежащем состоянии и периодически проверять ее функциональность; </a:t>
            </a:r>
          </a:p>
          <a:p>
            <a:r>
              <a:rPr lang="ru-RU" dirty="0" smtClean="0"/>
              <a:t>Следить за исправностью печей, каминов, дымоходов и газового оборудования; </a:t>
            </a:r>
          </a:p>
          <a:p>
            <a:r>
              <a:rPr lang="ru-RU" dirty="0" smtClean="0"/>
              <a:t>Проветривать помещение; </a:t>
            </a:r>
          </a:p>
          <a:p>
            <a:r>
              <a:rPr lang="ru-RU" dirty="0" smtClean="0"/>
              <a:t>Соблюдать технику безопасности на производстве. |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 smtClean="0"/>
              <a:t>Оксид углерода   (СО)</a:t>
            </a:r>
            <a:endParaRPr lang="ru-RU" dirty="0" smtClean="0"/>
          </a:p>
          <a:p>
            <a:r>
              <a:rPr lang="ru-RU" dirty="0" smtClean="0"/>
              <a:t>Оксид углерода является продуктом неполного сгорания углерода. </a:t>
            </a:r>
          </a:p>
          <a:p>
            <a:pPr algn="ctr">
              <a:buNone/>
            </a:pPr>
            <a:r>
              <a:rPr lang="ru-RU" b="1" dirty="0" smtClean="0"/>
              <a:t>Причины отравления </a:t>
            </a:r>
          </a:p>
          <a:p>
            <a:r>
              <a:rPr lang="ru-RU" dirty="0" smtClean="0"/>
              <a:t>Отравиться </a:t>
            </a:r>
            <a:r>
              <a:rPr lang="ru-RU" dirty="0" err="1" smtClean="0"/>
              <a:t>монооксидом</a:t>
            </a:r>
            <a:r>
              <a:rPr lang="ru-RU" dirty="0" smtClean="0"/>
              <a:t> углерода можно как в быту, так и на производстве. На самом деле опасность может подстерегать в любом месте в любую минуты. Интоксикация может возникнуть случайно или преднамеренно (с целью суицида).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Выделим несколько основных причин отравления человека </a:t>
            </a:r>
            <a:r>
              <a:rPr lang="ru-RU" b="1" dirty="0" err="1" smtClean="0"/>
              <a:t>монооксидом</a:t>
            </a:r>
            <a:r>
              <a:rPr lang="ru-RU" b="1" dirty="0" smtClean="0"/>
              <a:t> углерода: </a:t>
            </a:r>
          </a:p>
          <a:p>
            <a:r>
              <a:rPr lang="ru-RU" dirty="0" smtClean="0"/>
              <a:t>Вдыхание продуктов горения. Отравление происходит при пожаре, когда человек находится в задымленном помещении и вдыхает дым;</a:t>
            </a:r>
          </a:p>
          <a:p>
            <a:r>
              <a:rPr lang="ru-RU" dirty="0" smtClean="0"/>
              <a:t> На производстве, где активно применяется данный газ и нарушается техника безопасности. То есть происходят утечки газа из-за неисправного оборудования, плохая вентиляция или полное ее отсутствие и так далее;</a:t>
            </a:r>
          </a:p>
          <a:p>
            <a:r>
              <a:rPr lang="ru-RU" dirty="0" smtClean="0"/>
              <a:t> В местах с большим скоплением автомобилей. Там скапливаются выхлопные газы, и длительное пребывание в них приводит к отравлению. </a:t>
            </a:r>
          </a:p>
          <a:p>
            <a:r>
              <a:rPr lang="ru-RU" dirty="0" smtClean="0"/>
              <a:t>К таким местам относят: гаражи, оживленные автострады, подземные парковки, тоннели; </a:t>
            </a:r>
          </a:p>
          <a:p>
            <a:r>
              <a:rPr lang="ru-RU" dirty="0" smtClean="0"/>
              <a:t>Утечка бытового газа в квартирах и домах;</a:t>
            </a:r>
          </a:p>
          <a:p>
            <a:r>
              <a:rPr lang="ru-RU" dirty="0" smtClean="0"/>
              <a:t> Длительное использование керосиновых ламп в непроветриваемом помещении; </a:t>
            </a:r>
          </a:p>
          <a:p>
            <a:r>
              <a:rPr lang="ru-RU" dirty="0" smtClean="0"/>
              <a:t>В домах и помещениях с печным отоплением при его неисправности или несвоевременном закрытии заслонки. |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Физико-химические свойства</a:t>
            </a:r>
            <a:endParaRPr lang="ru-RU" dirty="0" smtClean="0"/>
          </a:p>
          <a:p>
            <a:r>
              <a:rPr lang="ru-RU" dirty="0" smtClean="0"/>
              <a:t>СО - бесцветный газ, без запаха, чуть легче воздуха (0,97). Темп. кип.-  - 191,5° С. Плохо растворим в воде, лучше в спирте и органических растворителях. </a:t>
            </a:r>
            <a:endParaRPr lang="en-US" dirty="0" smtClean="0"/>
          </a:p>
          <a:p>
            <a:r>
              <a:rPr lang="ru-RU" dirty="0" smtClean="0"/>
              <a:t>Смесь СО с воздухом способна взрываться. Плохо сорбируется активиро­ванным углем, фильтрующие противогазы не защищают от интоксикации. </a:t>
            </a:r>
            <a:endParaRPr lang="en-US" dirty="0" smtClean="0"/>
          </a:p>
          <a:p>
            <a:r>
              <a:rPr lang="ru-RU" dirty="0" smtClean="0"/>
              <a:t>Оксид углерода горит синим пламе­нем с образованием диоксида углерода. Зоны нестойкого химического заражения на открытом про­странстве могут формироваться лишь в очагах обширных пожаров. </a:t>
            </a:r>
          </a:p>
          <a:p>
            <a:r>
              <a:rPr lang="ru-RU" dirty="0" smtClean="0"/>
              <a:t>Чувствительность людей к оксиду углерода зависит от: длительности экспо­зиции, степени физической нагрузки в момент действия яда, от температу­ры внешней среды и состояния организма, возраста. </a:t>
            </a:r>
            <a:endParaRPr lang="en-US" dirty="0" smtClean="0"/>
          </a:p>
          <a:p>
            <a:r>
              <a:rPr lang="ru-RU" dirty="0" smtClean="0"/>
              <a:t>Отравление наступает быстрее и протекает тяжелее при анемиях, авитаминозах, у истощенных людей. Концентрация оксида углерода 5 мг/л при экспозиции 5-10 мин смертельна.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686800" cy="6126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/>
              <a:t>Что же происходит в организме при проникновении углекислого газа в него? </a:t>
            </a:r>
          </a:p>
          <a:p>
            <a:r>
              <a:rPr lang="ru-RU" dirty="0" smtClean="0"/>
              <a:t>Угарный газ связывается с гемоглобином крови. При этом возникает карбоксигемоглобин. </a:t>
            </a:r>
          </a:p>
          <a:p>
            <a:r>
              <a:rPr lang="ru-RU" dirty="0" smtClean="0"/>
              <a:t>Это соединение препятствует связыванию и передачи кислорода к клеткам и тканям организма. </a:t>
            </a:r>
          </a:p>
          <a:p>
            <a:r>
              <a:rPr lang="ru-RU" dirty="0" smtClean="0"/>
              <a:t>Что приводит к гипоксии. В первую очередь страдает головной мозг, который очень чувствителен к нехватке кислорода; </a:t>
            </a:r>
          </a:p>
          <a:p>
            <a:r>
              <a:rPr lang="ru-RU" dirty="0" smtClean="0"/>
              <a:t>Данное отравляющее вещество нарушает биохимический баланс и обменные процессы в тканях; Он вступает в реакцию с белком мышечной ткани – миоглобином. </a:t>
            </a:r>
          </a:p>
          <a:p>
            <a:r>
              <a:rPr lang="ru-RU" dirty="0" smtClean="0"/>
              <a:t>Это приводит к нарушению работы сердечной мышцы, так как мышечная ткань ослабевает и не может в полном объеме перекачивать кровь. </a:t>
            </a:r>
          </a:p>
          <a:p>
            <a:r>
              <a:rPr lang="ru-RU" dirty="0" smtClean="0"/>
              <a:t>В тканях и органах нарушается питание. |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 smtClean="0"/>
              <a:t>Механизм токсического действия и патогенез при интоксикации СО</a:t>
            </a:r>
            <a:endParaRPr lang="ru-RU" dirty="0" smtClean="0"/>
          </a:p>
          <a:p>
            <a:r>
              <a:rPr lang="ru-RU" dirty="0" smtClean="0"/>
              <a:t>Путь поступления газа в организм - ингаляцион­ный. Оксид углерода  легко прео­долевает легочно-капиллярную мембрану альвеол и проникает в кровь. Выделение оксида углерода из организма происходит в неизмененном состоянии через легкие. Период полувыведения составляет 2-4 ч.</a:t>
            </a:r>
          </a:p>
          <a:p>
            <a:r>
              <a:rPr lang="ru-RU" dirty="0" smtClean="0"/>
              <a:t>В механизме действия СО можно выделить 3 основных момента:</a:t>
            </a:r>
          </a:p>
          <a:p>
            <a:r>
              <a:rPr lang="ru-RU" dirty="0" smtClean="0"/>
              <a:t>1. СО в крови вступает во взаимодействие с гемоглобином (Н</a:t>
            </a:r>
            <a:r>
              <a:rPr lang="en-US" dirty="0" smtClean="0"/>
              <a:t>b</a:t>
            </a:r>
            <a:r>
              <a:rPr lang="ru-RU" dirty="0" smtClean="0"/>
              <a:t>) эритроцитов, образуя </a:t>
            </a:r>
            <a:r>
              <a:rPr lang="ru-RU" b="1" dirty="0" smtClean="0"/>
              <a:t>карбоксигемоглобин</a:t>
            </a:r>
            <a:r>
              <a:rPr lang="ru-RU" dirty="0" smtClean="0"/>
              <a:t> (Н</a:t>
            </a:r>
            <a:r>
              <a:rPr lang="en-US" dirty="0" smtClean="0"/>
              <a:t>b</a:t>
            </a:r>
            <a:r>
              <a:rPr lang="ru-RU" dirty="0" smtClean="0"/>
              <a:t>СО), неспособный к транспорту кислорода. Развивается </a:t>
            </a:r>
            <a:r>
              <a:rPr lang="ru-RU" b="1" dirty="0" err="1" smtClean="0"/>
              <a:t>гемический</a:t>
            </a:r>
            <a:r>
              <a:rPr lang="ru-RU" b="1" dirty="0" smtClean="0"/>
              <a:t> тип гипоксии.</a:t>
            </a:r>
            <a:r>
              <a:rPr lang="ru-RU" dirty="0" smtClean="0"/>
              <a:t> Оксид углерода может взаимодействовать как с восстановленной, так и с окисленной (Н</a:t>
            </a:r>
            <a:r>
              <a:rPr lang="en-US" dirty="0" smtClean="0"/>
              <a:t>b</a:t>
            </a:r>
            <a:r>
              <a:rPr lang="ru-RU" dirty="0" smtClean="0"/>
              <a:t>О) формой гемоглобина, поскольку в обеих формах железо двухвалентно.</a:t>
            </a:r>
          </a:p>
          <a:p>
            <a:r>
              <a:rPr lang="ru-RU" dirty="0" smtClean="0"/>
              <a:t>Наличие в крови карбоксигемоглобина замедляет диссоциацию оксигемоглобина, и это в значительной степени увеличивает кислородную недостаточность (эффект </a:t>
            </a:r>
            <a:r>
              <a:rPr lang="ru-RU" dirty="0" err="1" smtClean="0"/>
              <a:t>Холдена</a:t>
            </a:r>
            <a:r>
              <a:rPr lang="ru-RU" dirty="0" smtClean="0"/>
              <a:t>). Эффект еще более усиливается по мере развития интоксикации и понижения парциального давления СО</a:t>
            </a:r>
            <a:r>
              <a:rPr lang="ru-RU" baseline="-25000" dirty="0" smtClean="0"/>
              <a:t>2</a:t>
            </a:r>
            <a:r>
              <a:rPr lang="ru-RU" dirty="0" smtClean="0"/>
              <a:t> в крови и тканях (эффект Бора). </a:t>
            </a:r>
          </a:p>
          <a:p>
            <a:r>
              <a:rPr lang="ru-RU" dirty="0" smtClean="0"/>
              <a:t>2. СО взаимодействует с </a:t>
            </a:r>
            <a:r>
              <a:rPr lang="ru-RU" dirty="0" err="1" smtClean="0"/>
              <a:t>цитохромоксидазной</a:t>
            </a:r>
            <a:r>
              <a:rPr lang="ru-RU" dirty="0" smtClean="0"/>
              <a:t> системой (</a:t>
            </a:r>
            <a:r>
              <a:rPr lang="ru-RU" dirty="0" err="1" smtClean="0"/>
              <a:t>цитохромом</a:t>
            </a:r>
            <a:r>
              <a:rPr lang="ru-RU" dirty="0" smtClean="0"/>
              <a:t> «а», </a:t>
            </a:r>
            <a:r>
              <a:rPr lang="ru-RU" dirty="0" err="1" smtClean="0"/>
              <a:t>цитохромом</a:t>
            </a:r>
            <a:r>
              <a:rPr lang="ru-RU" dirty="0" smtClean="0"/>
              <a:t> «С», </a:t>
            </a:r>
            <a:r>
              <a:rPr lang="ru-RU" dirty="0" err="1" smtClean="0"/>
              <a:t>цитохромом</a:t>
            </a:r>
            <a:r>
              <a:rPr lang="ru-RU" dirty="0" smtClean="0"/>
              <a:t> Р-450), угнетая биоэнергетические процес­сы в тканях. Развивается </a:t>
            </a:r>
            <a:r>
              <a:rPr lang="ru-RU" b="1" dirty="0" smtClean="0"/>
              <a:t>гистотоксический тип гипоксии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3. СО активно взаимодействует с миоглобином, </a:t>
            </a:r>
            <a:r>
              <a:rPr lang="ru-RU" dirty="0" err="1" smtClean="0"/>
              <a:t>пероксидазой</a:t>
            </a:r>
            <a:r>
              <a:rPr lang="ru-RU" dirty="0" smtClean="0"/>
              <a:t>, железо- и медь- содержащими ферментами (</a:t>
            </a:r>
            <a:r>
              <a:rPr lang="ru-RU" dirty="0" err="1" smtClean="0"/>
              <a:t>тирозиназа</a:t>
            </a:r>
            <a:r>
              <a:rPr lang="ru-RU" dirty="0" smtClean="0"/>
              <a:t>) тканей. Взаимодействие оксида углерода с миоглобином приводит к образованию </a:t>
            </a:r>
            <a:r>
              <a:rPr lang="ru-RU" b="1" dirty="0" err="1" smtClean="0"/>
              <a:t>карбоксимиоглобина</a:t>
            </a:r>
            <a:r>
              <a:rPr lang="ru-RU" b="1" dirty="0" smtClean="0"/>
              <a:t>.</a:t>
            </a:r>
            <a:r>
              <a:rPr lang="ru-RU" dirty="0" smtClean="0"/>
              <a:t> Нарушается обеспечение работающих мышц кислородом. Этим объясняют развитие у отравленных выраженной мышечной слабости.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Угарный газ негативно действует на весь организм- </a:t>
            </a:r>
          </a:p>
          <a:p>
            <a:pPr>
              <a:buNone/>
            </a:pPr>
            <a:r>
              <a:rPr lang="ru-RU" dirty="0" smtClean="0"/>
              <a:t>быстро проникает в кровь пострадавшего, даже после </a:t>
            </a:r>
            <a:r>
              <a:rPr lang="ru-RU" dirty="0" smtClean="0"/>
              <a:t>нескольких - пары </a:t>
            </a:r>
            <a:r>
              <a:rPr lang="ru-RU" dirty="0" smtClean="0"/>
              <a:t>вдохов. </a:t>
            </a:r>
          </a:p>
          <a:p>
            <a:pPr>
              <a:buNone/>
            </a:pPr>
            <a:r>
              <a:rPr lang="ru-RU" dirty="0" smtClean="0"/>
              <a:t>Чем дольше человек дышит отравленным воздухом, тем тяжелее его состояние и тем вероятнее развитие опасных осложнений и летального исхода. |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/>
              <a:t>Клиника поражений оксидом углерода</a:t>
            </a:r>
            <a:endParaRPr lang="ru-RU" dirty="0" smtClean="0"/>
          </a:p>
          <a:p>
            <a:r>
              <a:rPr lang="ru-RU" dirty="0" smtClean="0"/>
              <a:t>В зависимости от концентрации </a:t>
            </a:r>
            <a:r>
              <a:rPr lang="ru-RU" b="1" dirty="0" smtClean="0"/>
              <a:t>оксида углерода</a:t>
            </a:r>
            <a:r>
              <a:rPr lang="ru-RU" dirty="0" smtClean="0"/>
              <a:t> во вдыхаемом воздухе может развиться </a:t>
            </a:r>
            <a:r>
              <a:rPr lang="ru-RU" u="sng" dirty="0" smtClean="0"/>
              <a:t>молниеносная</a:t>
            </a:r>
            <a:r>
              <a:rPr lang="ru-RU" dirty="0" smtClean="0"/>
              <a:t> или </a:t>
            </a:r>
            <a:r>
              <a:rPr lang="ru-RU" u="sng" dirty="0" smtClean="0"/>
              <a:t>замедленная </a:t>
            </a:r>
            <a:r>
              <a:rPr lang="ru-RU" dirty="0" smtClean="0"/>
              <a:t>форма интоксикации.</a:t>
            </a:r>
          </a:p>
          <a:p>
            <a:r>
              <a:rPr lang="ru-RU" b="1" u="sng" dirty="0" smtClean="0"/>
              <a:t>Молниеносная форма</a:t>
            </a:r>
            <a:r>
              <a:rPr lang="ru-RU" dirty="0" smtClean="0"/>
              <a:t> отравления развивается при воздействии оксида углерода в очень высоких концентрациях (десятки миллиграммов на литр воздуха). В таких случаях  пораженный быстро теряет сознание. Перед наступлением комы или смерти могут наблюдаться приступы судорог.</a:t>
            </a:r>
          </a:p>
          <a:p>
            <a:r>
              <a:rPr lang="ru-RU" dirty="0" smtClean="0"/>
              <a:t>В течении</a:t>
            </a:r>
            <a:r>
              <a:rPr lang="ru-RU" b="1" u="sng" dirty="0" smtClean="0"/>
              <a:t> замедленной формы</a:t>
            </a:r>
            <a:r>
              <a:rPr lang="ru-RU" dirty="0" smtClean="0"/>
              <a:t> отравления выделяют три степени тяжести: </a:t>
            </a:r>
            <a:r>
              <a:rPr lang="ru-RU" u="sng" dirty="0" smtClean="0"/>
              <a:t>легкая, средняя и тяжелая.</a:t>
            </a:r>
            <a:endParaRPr lang="ru-RU" dirty="0" smtClean="0"/>
          </a:p>
          <a:p>
            <a:r>
              <a:rPr lang="ru-RU" b="1" u="sng" dirty="0" smtClean="0"/>
              <a:t>Отравление легкой степени тяжести </a:t>
            </a:r>
            <a:r>
              <a:rPr lang="ru-RU" dirty="0" smtClean="0"/>
              <a:t>развивается при воздействии СО в относительно невысоких концентрациях (0,2 мг/л). Появляется сильная головная боль, головокружение, шум в ушах, потемнение в глазах, понижение слуха, ощущение пульсации височных артерий, отмечается слабость, тахикардия, аритмия, одышка, тошнота, шаткая походка. В результате одышки увеличивается количество выдыхаемого СО</a:t>
            </a:r>
            <a:r>
              <a:rPr lang="ru-RU" baseline="-25000" dirty="0" smtClean="0"/>
              <a:t>2</a:t>
            </a:r>
            <a:r>
              <a:rPr lang="ru-RU" dirty="0" smtClean="0"/>
              <a:t> и развивается </a:t>
            </a:r>
            <a:r>
              <a:rPr lang="ru-RU" u="sng" dirty="0" smtClean="0"/>
              <a:t>газовый алкалоз.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ru-RU" dirty="0" smtClean="0"/>
              <a:t>Повышается АД и расширяются зрачки. Пораженные теряют ориентировку во времени и пространстве.  При кратковременном нахождении в зараженной атмосфере все перечисленные симптомы отравления проходят в течение нескольких часов без каких-либо последствий.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u="sng" dirty="0" smtClean="0"/>
              <a:t>Отравление средней степени тяжести</a:t>
            </a:r>
            <a:r>
              <a:rPr lang="ru-RU" b="1" dirty="0" smtClean="0"/>
              <a:t> </a:t>
            </a:r>
            <a:r>
              <a:rPr lang="ru-RU" dirty="0" smtClean="0"/>
              <a:t>развивается при продолжительном поступлении СО в организм или при действии его в более высоких концентрациях.</a:t>
            </a:r>
            <a:endParaRPr lang="en-US" dirty="0" smtClean="0"/>
          </a:p>
          <a:p>
            <a:r>
              <a:rPr lang="ru-RU" dirty="0" smtClean="0"/>
              <a:t> При этом отмечают сонливость, сознание затемняется, развивается выраженная мышечная слабость, особенно в нижних конечностях. </a:t>
            </a:r>
            <a:endParaRPr lang="en-US" dirty="0" smtClean="0"/>
          </a:p>
          <a:p>
            <a:r>
              <a:rPr lang="ru-RU" dirty="0" smtClean="0"/>
              <a:t>Одышка усиливается, пульс учащается, АД падает. Слизистые оболочки и кожа приобретают розовую окраску. Развиваются фибриллярные подергивания мышц лица, тонические и </a:t>
            </a:r>
            <a:r>
              <a:rPr lang="ru-RU" dirty="0" err="1" smtClean="0"/>
              <a:t>клонические</a:t>
            </a:r>
            <a:r>
              <a:rPr lang="ru-RU" dirty="0" smtClean="0"/>
              <a:t> судороги. </a:t>
            </a:r>
            <a:endParaRPr lang="en-US" dirty="0" smtClean="0"/>
          </a:p>
          <a:p>
            <a:r>
              <a:rPr lang="ru-RU" dirty="0" smtClean="0"/>
              <a:t>Прогрессирующая гипоксия активирует процессы анаэробного гликолиза, что способствует развитию </a:t>
            </a:r>
            <a:r>
              <a:rPr lang="ru-RU" u="sng" dirty="0" smtClean="0"/>
              <a:t>метаболического ацидоза.</a:t>
            </a:r>
            <a:r>
              <a:rPr lang="ru-RU" dirty="0" smtClean="0"/>
              <a:t> После перенесенного отравления иногда в течение длительного срока сохраняются головная боль, сонливость, склонность к головокружению, шаткая походка.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u="sng" dirty="0" smtClean="0"/>
              <a:t>Тяжелая степень отравления</a:t>
            </a:r>
            <a:r>
              <a:rPr lang="ru-RU" b="1" dirty="0" smtClean="0"/>
              <a:t> </a:t>
            </a:r>
            <a:r>
              <a:rPr lang="ru-RU" dirty="0" smtClean="0"/>
              <a:t>характеризуется быстрой потерей сознания, появлением признаков </a:t>
            </a:r>
            <a:r>
              <a:rPr lang="ru-RU" dirty="0" err="1" smtClean="0"/>
              <a:t>гипертонуса</a:t>
            </a:r>
            <a:r>
              <a:rPr lang="ru-RU" dirty="0" smtClean="0"/>
              <a:t> мышц туловища, конечностей, шеи и лица, могут развиться судороги </a:t>
            </a:r>
            <a:r>
              <a:rPr lang="ru-RU" dirty="0" err="1" smtClean="0"/>
              <a:t>клонико-тонического</a:t>
            </a:r>
            <a:r>
              <a:rPr lang="ru-RU" dirty="0" smtClean="0"/>
              <a:t> характера. </a:t>
            </a:r>
            <a:endParaRPr lang="en-US" dirty="0" smtClean="0"/>
          </a:p>
          <a:p>
            <a:r>
              <a:rPr lang="ru-RU" dirty="0" smtClean="0"/>
              <a:t>Кожные покровы и слизистые оболочки приобрета­ют ярко-розовый цвет (признак высокого содержания Н</a:t>
            </a:r>
            <a:r>
              <a:rPr lang="en-US" dirty="0" smtClean="0"/>
              <a:t>b</a:t>
            </a:r>
            <a:r>
              <a:rPr lang="ru-RU" dirty="0" smtClean="0"/>
              <a:t>СО в крови). </a:t>
            </a:r>
            <a:endParaRPr lang="en-US" dirty="0" smtClean="0"/>
          </a:p>
          <a:p>
            <a:r>
              <a:rPr lang="ru-RU" dirty="0" smtClean="0"/>
              <a:t>Если в этот период пострадавший не погибает развивается кома: утрачиваются рефлексы, мышцы расслабляются. Дыхание становится поверхностным, неправильным. Зрачки расширены, на свет не реагируют. </a:t>
            </a:r>
            <a:endParaRPr lang="en-US" dirty="0" smtClean="0"/>
          </a:p>
          <a:p>
            <a:r>
              <a:rPr lang="ru-RU" dirty="0" smtClean="0"/>
              <a:t>Пульс частый, слабого напол­нения, АД снижено. В таком состоянии отрав­ленный может пребывать несколько часов, и при нарастающем угнете­нии дыхания с прогрессирующим падением сердечной деятельности наступает смерть. </a:t>
            </a:r>
            <a:endParaRPr lang="en-US" dirty="0" smtClean="0"/>
          </a:p>
          <a:p>
            <a:r>
              <a:rPr lang="ru-RU" dirty="0" smtClean="0"/>
              <a:t>При благоприятном течении отравления и своевременном оказании медицинской помощи симптомы интоксика­ции исчезают, и через 3-5 дней состояние пострадавшего нормализуется.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Другая 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1643</Words>
  <Application>Microsoft Office PowerPoint</Application>
  <PresentationFormat>Экран (4:3)</PresentationFormat>
  <Paragraphs>100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Отравления угарным газом: симптомы, степени тяжести, первая помощь, профилактика.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продолжение</vt:lpstr>
      <vt:lpstr>Слайд 14</vt:lpstr>
      <vt:lpstr>Слайд 15</vt:lpstr>
      <vt:lpstr>Слайд 16</vt:lpstr>
      <vt:lpstr>Профилактика отравления угарным газом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Отравления угарным газом: симптомы, степени тяжести, первая помощь, профилактика.</dc:title>
  <dc:creator>alex</dc:creator>
  <cp:lastModifiedBy>alex</cp:lastModifiedBy>
  <cp:revision>13</cp:revision>
  <dcterms:created xsi:type="dcterms:W3CDTF">2021-10-25T14:01:15Z</dcterms:created>
  <dcterms:modified xsi:type="dcterms:W3CDTF">2021-10-26T16:07:46Z</dcterms:modified>
</cp:coreProperties>
</file>